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3" r:id="rId8"/>
    <p:sldId id="264" r:id="rId9"/>
    <p:sldId id="265" r:id="rId10"/>
    <p:sldId id="260" r:id="rId11"/>
    <p:sldId id="268" r:id="rId12"/>
    <p:sldId id="269" r:id="rId13"/>
    <p:sldId id="267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0"/>
    <p:restoredTop sz="94718"/>
  </p:normalViewPr>
  <p:slideViewPr>
    <p:cSldViewPr snapToGrid="0">
      <p:cViewPr varScale="1">
        <p:scale>
          <a:sx n="79" d="100"/>
          <a:sy n="79" d="100"/>
        </p:scale>
        <p:origin x="24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F953-3B7D-2CF7-CB92-4A1667933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F5625-6A39-177C-54AA-147521EA83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10F46-C395-D313-2801-401018016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ECE7F-291C-BDF2-0AC8-AE1F47B4B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36524-4E26-45AB-6396-E170D2200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1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D15E-3BB4-5C18-75FC-1DE33DD4B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C51B23-B1A5-DD8A-F304-3B6C86881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EA124-5EBD-EBFA-6FE2-27A33B733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C72FE-B898-EE2A-6E42-DC06DC7B3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72EDE-25B4-5582-DB6F-5C1914875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22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9B9A2E-8177-A479-F12B-30DEEAB66D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C1EEB9-CAFE-4FD5-2FD9-A90528978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6E5D5-5F0E-A1CC-3E56-03E453D32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943D2-8E14-A818-D29B-BFF553B4D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2081A-120B-EE25-CAEC-53ECC8B59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7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598DE-19D0-5807-8364-BCB0FA396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D21EE-528C-886C-08FB-B89562EA3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CEB30-1C77-FD36-AED0-42D398772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0D89D-EA97-F9FD-6C1B-60F07E6E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F0D3F-10F2-139F-5432-810131A67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9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3DB78-C002-468F-788B-108943A47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789D34-FCA2-5C8B-53F2-661186F16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CB059-4F00-82A1-0799-0B89C1662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BB8D8-60EB-B932-6FCC-1DD1FA3E5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17FD5-AFE1-E354-F530-8349F2C95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646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0C12-E1B9-374B-DA27-81DCDD827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2E07F-01FF-8C8C-54FA-B2A9DC7FE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0061ED-4503-4EBD-327F-CEDB82D7C7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E0AD0-4187-0321-5ED2-9ED256E0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64FDCE-17A3-4E2A-82CE-1CAEBD8C9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53110-ABBA-5F58-85D0-5D5D89FA6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7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DE460-99DA-7134-DCAF-6305509C8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C2F97-1318-DA4B-ECBF-B400C11C1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B28C3E-D857-FB36-0142-4A4DB7C884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C4D0B-349D-89F6-B75C-7BE3548BE8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B02EB1-9D83-2C10-3199-A9391F97AC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B8403-1510-4829-9FFF-0C8AB9DD8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6A01BC-4B77-7420-B5DE-521EC9CDE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1C5053-3F81-04A0-39DA-4055C4E91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05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893D3-6666-C8D5-26A6-F58450A7A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F43B16-1CB4-D009-7706-74EB8CC41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83818-B95D-1F2A-FD16-6D7C3651D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4FD6B-E418-7FB4-67ED-A00F5B5B1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4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446093-A3F6-283C-C5DE-1B389BCF4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9F43C5-EDA2-0487-C62F-2C3CF1E7D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5ED0D6-C45B-14D9-0CF9-EDCE41EBB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928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1AE69-14E1-144A-437C-13A95B464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B65BF-9BB5-2781-EA69-BEC10D786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06BF84-5B8B-117B-5F47-7D61FFE768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06C25-49E5-33E7-E91F-C106E59CD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A7FE2-AF31-05A2-C36D-19109C2D9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47818-D07B-361E-4839-670657ECE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50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935F-1B76-AC1D-B772-688FE51C8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84925D-1A49-74D6-5440-F7246B9802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CFCEC-3D52-DC13-36B2-6680A1CF3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F7CCA0-E557-1E66-3383-EE07CC548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8E6CE-785A-6661-6FBA-CBCE5B923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30EAD-3886-18BE-F636-EBA2F757D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54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535B20-B77C-4CD6-69AA-2D8E68014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273FA-E624-DEE7-4499-686BDC6F7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9F24D-1494-C129-8BE3-5B36A2DE28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8847A4-7819-D546-B24A-BC63D7185DA5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007B8-6528-06B5-311C-655BAFB7C9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C9031-0D31-0782-1A2C-52AF9DA87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149906-6FFE-AD43-B630-D2A439FAE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357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erve.com/karlyn/electroneurograma-eng" TargetMode="External"/><Relationship Id="rId2" Type="http://schemas.openxmlformats.org/officeDocument/2006/relationships/hyperlink" Target="https://link.springer.com/chapter/10.1007/978-81-322-2674-1_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ture.com/articles/s41433-021-01604-z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963B5-73B7-4738-C562-BF8FDEFC9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35112"/>
          </a:xfrm>
        </p:spPr>
        <p:txBody>
          <a:bodyPr>
            <a:normAutofit/>
          </a:bodyPr>
          <a:lstStyle/>
          <a:p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Biopotential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75CA6B-0DE1-92B9-514B-BB697F5718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Siyi Li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of Engineering and Computing, Miami University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CPB 328: Bioinstrumentation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1, 2025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279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70117-4403-2D19-D77C-7A1D47CD0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Non-Biopotential Imaging Techniques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DDB1B0-4674-B0FF-E5B2-3B7129F16B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718688"/>
              </p:ext>
            </p:extLst>
          </p:nvPr>
        </p:nvGraphicFramePr>
        <p:xfrm>
          <a:off x="838200" y="1825625"/>
          <a:ext cx="10515600" cy="274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18549998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7726549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529912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3354910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15970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Modality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Type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Application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Amplitude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7620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CT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(Computed Tomography)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X-ray imaging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Cross-sectional imaging of internal organs, bone fractures, tumors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30–150 kV (X-ray photon energy)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663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Echocardiogram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Ultrasound imaging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Visualizing heart chambers, valves, motion, and blood flow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2–10 MHz (ultrasound wave)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Mechanical wave pressure amplitude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520033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6B67B40-7C73-B080-F7D8-3AC534F15116}"/>
              </a:ext>
            </a:extLst>
          </p:cNvPr>
          <p:cNvSpPr txBox="1"/>
          <p:nvPr/>
        </p:nvSpPr>
        <p:spPr>
          <a:xfrm>
            <a:off x="838200" y="4708842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 and echocardiogram are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biopotential-based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They detect structural or flow-related information via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radiation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ultrasound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not electrical activity. Therefore, they have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voltage/current amplitude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like EEG/ECG.</a:t>
            </a:r>
          </a:p>
        </p:txBody>
      </p:sp>
    </p:spTree>
    <p:extLst>
      <p:ext uri="{BB962C8B-B14F-4D97-AF65-F5344CB8AC3E}">
        <p14:creationId xmlns:p14="http://schemas.microsoft.com/office/powerpoint/2010/main" val="2055461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DFD42-A1C3-B63D-D12A-9C28E3BD3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omputed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omography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49E01-E2C3-D679-2D11-724520A8A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CT (computed tomography) scan is an imaging test that helps healthcare providers detect diseases and injuries. It uses a series of X-rays and a computer to create detailed images of your bones and soft tissues. 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BADE95-02D8-878F-3B75-3ADC9C873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87035"/>
            <a:ext cx="4114634" cy="34357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C568CE-E352-5E59-F573-F62174DB4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806" y="2578894"/>
            <a:ext cx="6502400" cy="3098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B77B7C-48D3-4B6E-4325-2778DB99D976}"/>
              </a:ext>
            </a:extLst>
          </p:cNvPr>
          <p:cNvSpPr txBox="1"/>
          <p:nvPr/>
        </p:nvSpPr>
        <p:spPr>
          <a:xfrm>
            <a:off x="4924481" y="5677694"/>
            <a:ext cx="6983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6 A head CT scan produces cross-sectional images of the brain using X-rays, helping to diagnose conditions like stroke, tumors, or trauma[6].</a:t>
            </a:r>
          </a:p>
        </p:txBody>
      </p:sp>
    </p:spTree>
    <p:extLst>
      <p:ext uri="{BB962C8B-B14F-4D97-AF65-F5344CB8AC3E}">
        <p14:creationId xmlns:p14="http://schemas.microsoft.com/office/powerpoint/2010/main" val="2351248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28C7F-7004-1A6E-C8F7-5E9295719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730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Echocardiogram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F8CFF-AC7B-4F39-0552-85F53CF2F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528"/>
            <a:ext cx="10515600" cy="4709670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8080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echocardiogram uses sound waves to create pictures of the heart. This common test can show blood flow through the heart and heart valves. 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BD4CA2-B993-81FC-624C-3A49BC9F9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64091"/>
            <a:ext cx="3500931" cy="40395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FCC448-D4B2-5B6C-5890-0621FDE56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113" y="2483402"/>
            <a:ext cx="4607442" cy="34647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1E9966-ADB8-0B90-422B-8EA7DB99C1F0}"/>
              </a:ext>
            </a:extLst>
          </p:cNvPr>
          <p:cNvSpPr txBox="1"/>
          <p:nvPr/>
        </p:nvSpPr>
        <p:spPr>
          <a:xfrm>
            <a:off x="4821868" y="6069939"/>
            <a:ext cx="6739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7 Echocardiograms use ultrasound to visualize heart structures and assess function in real time.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Adapted from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gponline.com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[7].</a:t>
            </a:r>
          </a:p>
        </p:txBody>
      </p:sp>
    </p:spTree>
    <p:extLst>
      <p:ext uri="{BB962C8B-B14F-4D97-AF65-F5344CB8AC3E}">
        <p14:creationId xmlns:p14="http://schemas.microsoft.com/office/powerpoint/2010/main" val="1935746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FA364-E5A7-2E47-78CF-F9C541B96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321" y="535246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A641F-4651-9120-C276-8C0DF394D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24304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Biopotentials are critical in medical diagnostics and research.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modality has a unique frequency and amplitude range.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 understanding of signal characteristics enhances signal acquisition, filtering, and clinical interpretation.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450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4560A-CF1A-5EF6-92D8-140203184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4BC3E-D85E-CE93-8175-9FA09A757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“ECG interpretation: Characteristics of the normal ECG (P-wave, QRS complex, ST segment...),”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ECGWaves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[Online]. Available: https://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ecgwaves.com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/topic/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-interpretation-normal-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[Accessed: May 5, 2025].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“Electromyography (EMG),”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EBME &amp; Clinical Engineering Articles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[Online]. Available: https://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www.ebme.co.uk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/articles/clinical-engineering/electromyography-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[Accessed: May 1, 2025].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P. A. Abhang and S. C. Mehrotra,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EEG- and Speech-Based Emotion Recognition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2016. [Online]. Available: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https://link.springer.com/chapter/10.1007/978-81-322-2674-1_2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[Accessed: May 1, 2025].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Karlyn, “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Electroneurograma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(ENG),”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SlideServe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[Online]. Available: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https://www.slideserve.com/karlyn/electroneurograma-eng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[Accessed: May 1, 2025].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R. H. McAnany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 al.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“Negative electroretinograms: genetic and acquired causes, diagnostic approaches and physiological insights,”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Nature Communications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 12, no. 1, Article 4160, Jul. 2021. [Online]. Available: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https://www.nature.com/articles/s41433-021-01604-z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[Accessed: May 1, 2025].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“What Should I Expect From A Head CT Scan?” South Jersey Radiology Associates, Nov. 6, 2023. [Online]. Available: https://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sjra.com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/what-should-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-expect-from-a-head-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-scan. [Accessed: May 1, 2025].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“Making sense of an echocardiogram report – for GPs!,”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GPonline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Jan. 29, 2019. [Online]. Available: https://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www.gponline.com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/making-sense-echocardiogram-report-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gps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/article/1524892. [Accessed: May 1, 2025].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470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C8635-1E59-FCB4-D613-D142F3D9E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Biopotential?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3B477-8A1D-7EF0-B381-5590334AA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Biopotential refers to electrical signals generated by living cells or tissues due to ionic activity across membranes.</a:t>
            </a:r>
          </a:p>
          <a:p>
            <a:pPr>
              <a:lnSpc>
                <a:spcPct val="15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Originates from excitable cells (neurons, muscle cells, etc.)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Measurable using electrodes and amplifiers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Reflects physiological processes (e.g., heartbeat, brain activity)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572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40DB6-1D8E-F449-A4FC-66E1D9B0E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Biopotential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95C4A-EA18-CBE8-6686-56F291D66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648200" cy="4486275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Biopotential Signals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ECG (Electrocardiography)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EMG (Electromyography)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EEG (Electroencephalography)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 (Electroneurography)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ERG (Electroretinography)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C164F-1134-5206-357B-BAA95650F6E3}"/>
              </a:ext>
            </a:extLst>
          </p:cNvPr>
          <p:cNvSpPr txBox="1"/>
          <p:nvPr/>
        </p:nvSpPr>
        <p:spPr>
          <a:xfrm>
            <a:off x="6200775" y="1690688"/>
            <a:ext cx="5579028" cy="2077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Non-Biopotential Imaging Techniques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 (Computed Tomography)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Echocardiogram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079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69BDC-9304-8A84-9880-D667DF47D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388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Biopotential Signal Characteristics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26617AA-4AD9-3CE1-4D3E-79BFBA1F56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6986289"/>
              </p:ext>
            </p:extLst>
          </p:nvPr>
        </p:nvGraphicFramePr>
        <p:xfrm>
          <a:off x="838200" y="1504951"/>
          <a:ext cx="1051560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71245356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64273426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2734690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85458065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098094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Biopotential Type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 Range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Amplitude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Common Applications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886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ECG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(Electrocardiogram)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Cardiac muscle (heart)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 – 150 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 – 4 mV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Heart monitoring, arrhythmia detection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13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EMG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(Electromyogram)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Skeletal muscle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 – 500 Hz (up to 1 kHz)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l-G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 μ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 – 30 mV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Muscle function testing, prosthetics 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503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EEG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(Electroencephalogram)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Cerebral cortex (brain)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 – 50 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l-G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 – 200 μ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Seizure diagnosis, sleep studies, BCI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4345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(Electroneurogram)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Peripheral nerves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– 10 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– 5 mV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Nerve conduction studies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5488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ERG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(Electroretinogram)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Retina (eye)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 – 150 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l-GR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~100 – 800 μ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Retinal disease diagnosis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4227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0805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EE719-6791-B9F0-8BA8-47729C6A2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ECG Sample Signal Waveforms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B06DA-1C4A-D792-76E8-CCB68E518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59897"/>
            <a:ext cx="5668926" cy="114831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P-QRS-T Complex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80B155-668B-CAC1-243E-5DDFCE123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028" y="1923554"/>
            <a:ext cx="7772400" cy="45693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50FCF5-E3F6-712D-F0A2-223312304F8A}"/>
              </a:ext>
            </a:extLst>
          </p:cNvPr>
          <p:cNvSpPr txBox="1"/>
          <p:nvPr/>
        </p:nvSpPr>
        <p:spPr>
          <a:xfrm>
            <a:off x="4820473" y="6308209"/>
            <a:ext cx="611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1 Sample ECG waveform. Adapted from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ecgwaves.com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[1].</a:t>
            </a:r>
          </a:p>
        </p:txBody>
      </p:sp>
    </p:spTree>
    <p:extLst>
      <p:ext uri="{BB962C8B-B14F-4D97-AF65-F5344CB8AC3E}">
        <p14:creationId xmlns:p14="http://schemas.microsoft.com/office/powerpoint/2010/main" val="1960026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5C212-F30B-58FE-5947-65871D1F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EMG Sample Signal Waveforms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75BF6-DEF9-0940-C0C3-AA1603704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5750"/>
            <a:ext cx="3457353" cy="17664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Bursts during voluntary muscle activity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D3626D-3937-AE79-F533-EF9107136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553" y="1390178"/>
            <a:ext cx="6768512" cy="49255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3A97B7-47A0-BD8D-023E-21CDFB347E3D}"/>
              </a:ext>
            </a:extLst>
          </p:cNvPr>
          <p:cNvSpPr txBox="1"/>
          <p:nvPr/>
        </p:nvSpPr>
        <p:spPr>
          <a:xfrm>
            <a:off x="4593265" y="6169709"/>
            <a:ext cx="7173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2 EMG signals reflect muscle action potentials, with characteristic phases of depolarization, repolarization,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and hyperpolarization[2].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774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66B53-6BA0-CF80-0F97-986BCCC51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667" y="875876"/>
            <a:ext cx="4207396" cy="132556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EEG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Signal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Waveforms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F6FF5-720F-2651-FEDC-5F55F3567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0069" y="3073253"/>
            <a:ext cx="2032591" cy="311138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Alpha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Beta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Delta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Theta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Gamma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rhythms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3864AE-4FA7-DBA5-26BD-7A63B886F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063" y="241984"/>
            <a:ext cx="6360999" cy="56625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7F6001-8084-B3AC-3E2D-1006B4AC735B}"/>
              </a:ext>
            </a:extLst>
          </p:cNvPr>
          <p:cNvSpPr txBox="1"/>
          <p:nvPr/>
        </p:nvSpPr>
        <p:spPr>
          <a:xfrm>
            <a:off x="4830063" y="6017262"/>
            <a:ext cx="6360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3 Characteristics of the five basic EEG brain waves, showing frequency bands and associated mental states[3].</a:t>
            </a:r>
          </a:p>
        </p:txBody>
      </p:sp>
    </p:spTree>
    <p:extLst>
      <p:ext uri="{BB962C8B-B14F-4D97-AF65-F5344CB8AC3E}">
        <p14:creationId xmlns:p14="http://schemas.microsoft.com/office/powerpoint/2010/main" val="1916156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56F69-3AFD-F3A3-F4C4-789C7385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512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Signal Waveforms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97F49-EAA4-0302-7778-4907B70EE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3499884" cy="448627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compound nerve action potential (CNAP)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is the summed electrical response of multiple nerve fibers to a stimulus.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10F83F-713C-FF3E-901E-868CA0B1C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193" y="1384414"/>
            <a:ext cx="6081184" cy="4560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99EF35-DA81-AC4D-1011-6F9670983793}"/>
              </a:ext>
            </a:extLst>
          </p:cNvPr>
          <p:cNvSpPr txBox="1"/>
          <p:nvPr/>
        </p:nvSpPr>
        <p:spPr>
          <a:xfrm rot="10800000" flipV="1">
            <a:off x="4843193" y="5973767"/>
            <a:ext cx="6081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4 A typical electroneurogram (ENG) waveform displays compound action potentials from peripheral nerves[4].</a:t>
            </a:r>
          </a:p>
        </p:txBody>
      </p:sp>
    </p:spTree>
    <p:extLst>
      <p:ext uri="{BB962C8B-B14F-4D97-AF65-F5344CB8AC3E}">
        <p14:creationId xmlns:p14="http://schemas.microsoft.com/office/powerpoint/2010/main" val="1920481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A0751-5CCB-627A-5EA9-E6FC509D2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87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ERG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Signal Waveforms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B4297-4C8F-9150-A2ED-70CE2A2A3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28106"/>
            <a:ext cx="2883195" cy="160178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a-wave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b-wave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response to light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9A6440-EA7C-147A-1AD5-41CBC850D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6699" y="1539800"/>
            <a:ext cx="7052167" cy="43513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870F23-ED9B-EB66-AAE6-783722D83350}"/>
              </a:ext>
            </a:extLst>
          </p:cNvPr>
          <p:cNvSpPr txBox="1"/>
          <p:nvPr/>
        </p:nvSpPr>
        <p:spPr>
          <a:xfrm>
            <a:off x="4146699" y="5981482"/>
            <a:ext cx="7052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5 Comparison between normal and negative ERG responses, showing differences in a-wave and b-wave amplitudes[5].</a:t>
            </a:r>
          </a:p>
        </p:txBody>
      </p:sp>
    </p:spTree>
    <p:extLst>
      <p:ext uri="{BB962C8B-B14F-4D97-AF65-F5344CB8AC3E}">
        <p14:creationId xmlns:p14="http://schemas.microsoft.com/office/powerpoint/2010/main" val="2938539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2684</TotalTime>
  <Words>992</Words>
  <Application>Microsoft Macintosh PowerPoint</Application>
  <PresentationFormat>Widescreen</PresentationFormat>
  <Paragraphs>109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Times New Roman</vt:lpstr>
      <vt:lpstr>Office Theme</vt:lpstr>
      <vt:lpstr>Biopotential</vt:lpstr>
      <vt:lpstr>What is Biopotential?</vt:lpstr>
      <vt:lpstr>Types of Biopotential Applications</vt:lpstr>
      <vt:lpstr>Biopotential Signal Characteristics</vt:lpstr>
      <vt:lpstr>ECG Sample Signal Waveforms</vt:lpstr>
      <vt:lpstr>EMG Sample Signal Waveforms</vt:lpstr>
      <vt:lpstr>EEG Sample Signal  Waveforms</vt:lpstr>
      <vt:lpstr>ENG Sample Signal Waveforms</vt:lpstr>
      <vt:lpstr>ERG Sample Signal Waveforms</vt:lpstr>
      <vt:lpstr>Non-Biopotential Imaging Techniques</vt:lpstr>
      <vt:lpstr>Computed Tomography</vt:lpstr>
      <vt:lpstr>Echocardiogram</vt:lpstr>
      <vt:lpstr>Summary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Li, Siyi</dc:creator>
  <cp:lastModifiedBy>Li, Siyi</cp:lastModifiedBy>
  <cp:revision>14</cp:revision>
  <dcterms:created xsi:type="dcterms:W3CDTF">2025-05-03T22:01:41Z</dcterms:created>
  <dcterms:modified xsi:type="dcterms:W3CDTF">2025-06-20T15:32:04Z</dcterms:modified>
</cp:coreProperties>
</file>

<file path=docProps/thumbnail.jpeg>
</file>